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88" r:id="rId3"/>
    <p:sldId id="287" r:id="rId4"/>
    <p:sldId id="266" r:id="rId5"/>
    <p:sldId id="267" r:id="rId6"/>
    <p:sldId id="278" r:id="rId7"/>
    <p:sldId id="280" r:id="rId8"/>
    <p:sldId id="279" r:id="rId9"/>
    <p:sldId id="283" r:id="rId10"/>
    <p:sldId id="289" r:id="rId11"/>
    <p:sldId id="290" r:id="rId12"/>
    <p:sldId id="281" r:id="rId13"/>
    <p:sldId id="296" r:id="rId14"/>
    <p:sldId id="293" r:id="rId15"/>
    <p:sldId id="282" r:id="rId16"/>
    <p:sldId id="295" r:id="rId17"/>
    <p:sldId id="297" r:id="rId18"/>
    <p:sldId id="294" r:id="rId19"/>
    <p:sldId id="298" r:id="rId20"/>
    <p:sldId id="291" r:id="rId21"/>
    <p:sldId id="284" r:id="rId22"/>
    <p:sldId id="285" r:id="rId23"/>
    <p:sldId id="286" r:id="rId24"/>
    <p:sldId id="292" r:id="rId25"/>
    <p:sldId id="273" r:id="rId26"/>
    <p:sldId id="274" r:id="rId2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707"/>
    <p:restoredTop sz="91396"/>
  </p:normalViewPr>
  <p:slideViewPr>
    <p:cSldViewPr snapToGrid="0" snapToObjects="1">
      <p:cViewPr>
        <p:scale>
          <a:sx n="196" d="100"/>
          <a:sy n="196" d="100"/>
        </p:scale>
        <p:origin x="4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24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751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125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1700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9533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599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7355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883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4648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987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074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524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144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421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807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6355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99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62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25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280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22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631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925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70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.png"/><Relationship Id="rId7" Type="http://schemas.openxmlformats.org/officeDocument/2006/relationships/image" Target="../media/image17.tiff"/><Relationship Id="rId12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f"/><Relationship Id="rId11" Type="http://schemas.openxmlformats.org/officeDocument/2006/relationships/image" Target="../media/image21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Arduino – Lesson 4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FEFEF"/>
                </a:solidFill>
              </a:rPr>
              <a:t>Aug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51787" y="309452"/>
            <a:ext cx="2642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Making Toast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7962C-C4F2-E14C-9623-D9E612F7C0CB}"/>
              </a:ext>
            </a:extLst>
          </p:cNvPr>
          <p:cNvSpPr txBox="1"/>
          <p:nvPr/>
        </p:nvSpPr>
        <p:spPr>
          <a:xfrm>
            <a:off x="1401416" y="1808921"/>
            <a:ext cx="6778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makeToast (</a:t>
            </a:r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numSlices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cookTimeInMinutes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steps to make toast</a:t>
            </a:r>
          </a:p>
          <a:p>
            <a:endParaRPr lang="en-US" sz="18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9247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51787" y="309452"/>
            <a:ext cx="2741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Making Toast 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7962C-C4F2-E14C-9623-D9E612F7C0CB}"/>
              </a:ext>
            </a:extLst>
          </p:cNvPr>
          <p:cNvSpPr txBox="1"/>
          <p:nvPr/>
        </p:nvSpPr>
        <p:spPr>
          <a:xfrm>
            <a:off x="536713" y="1003852"/>
            <a:ext cx="4442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makeToast (</a:t>
            </a:r>
            <a:r>
              <a:rPr lang="en-US" sz="12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numSlices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cookTimeInMinutes</a:t>
            </a:r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steps to make toast</a:t>
            </a:r>
            <a:endParaRPr lang="en-US" sz="12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7D3120-A5DE-0D41-9FC0-85F3E8722379}"/>
              </a:ext>
            </a:extLst>
          </p:cNvPr>
          <p:cNvSpPr/>
          <p:nvPr/>
        </p:nvSpPr>
        <p:spPr>
          <a:xfrm>
            <a:off x="3996361" y="2417862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makeToast(2, 5)</a:t>
            </a:r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BC0A08-4A7D-924C-974E-88B5F564ABB3}"/>
              </a:ext>
            </a:extLst>
          </p:cNvPr>
          <p:cNvSpPr/>
          <p:nvPr/>
        </p:nvSpPr>
        <p:spPr>
          <a:xfrm>
            <a:off x="3996361" y="3000875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makeToast(4, 10)</a:t>
            </a:r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5415C5-31B4-2747-807B-8D17B43A2294}"/>
              </a:ext>
            </a:extLst>
          </p:cNvPr>
          <p:cNvSpPr/>
          <p:nvPr/>
        </p:nvSpPr>
        <p:spPr>
          <a:xfrm>
            <a:off x="3996361" y="3611221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makeToast(10, 25)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424300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334614" y="259087"/>
            <a:ext cx="4062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Write your own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4179E-0F8F-1849-A8CF-65D3269EA9A3}"/>
              </a:ext>
            </a:extLst>
          </p:cNvPr>
          <p:cNvSpPr txBox="1"/>
          <p:nvPr/>
        </p:nvSpPr>
        <p:spPr>
          <a:xfrm>
            <a:off x="2592729" y="909628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Here are some examples 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64ECB-F172-D947-8191-C5A273F5390E}"/>
              </a:ext>
            </a:extLst>
          </p:cNvPr>
          <p:cNvSpPr txBox="1"/>
          <p:nvPr/>
        </p:nvSpPr>
        <p:spPr>
          <a:xfrm>
            <a:off x="705677" y="1620078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brushTeeth()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4DEA5F-B10F-C746-B1D3-E36CA340BFEA}"/>
              </a:ext>
            </a:extLst>
          </p:cNvPr>
          <p:cNvSpPr txBox="1"/>
          <p:nvPr/>
        </p:nvSpPr>
        <p:spPr>
          <a:xfrm>
            <a:off x="1494182" y="2480304"/>
            <a:ext cx="203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makeCoffee()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D957B-D407-0047-A8E6-0D8AA4598ED7}"/>
              </a:ext>
            </a:extLst>
          </p:cNvPr>
          <p:cNvSpPr txBox="1"/>
          <p:nvPr/>
        </p:nvSpPr>
        <p:spPr>
          <a:xfrm>
            <a:off x="4365620" y="1941443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goToBed()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AD34A3-34B7-4543-97FD-AC67BB681C46}"/>
              </a:ext>
            </a:extLst>
          </p:cNvPr>
          <p:cNvSpPr txBox="1"/>
          <p:nvPr/>
        </p:nvSpPr>
        <p:spPr>
          <a:xfrm>
            <a:off x="4827285" y="3326295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getReadyForSchool()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17E170-CEAA-864C-BA5E-96A9E70D9E26}"/>
              </a:ext>
            </a:extLst>
          </p:cNvPr>
          <p:cNvSpPr txBox="1"/>
          <p:nvPr/>
        </p:nvSpPr>
        <p:spPr>
          <a:xfrm>
            <a:off x="1807899" y="3789370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eatDinner()</a:t>
            </a:r>
          </a:p>
        </p:txBody>
      </p:sp>
    </p:spTree>
    <p:extLst>
      <p:ext uri="{BB962C8B-B14F-4D97-AF65-F5344CB8AC3E}">
        <p14:creationId xmlns:p14="http://schemas.microsoft.com/office/powerpoint/2010/main" val="97588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334614" y="259087"/>
            <a:ext cx="4423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Breakfast Making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61101-8C78-0041-86B3-708B1C535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6" y="905889"/>
            <a:ext cx="9029717" cy="28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81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325555" y="262016"/>
            <a:ext cx="6519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How to make Breakfast using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4BC97E-7B5E-8D45-991B-557B7AD8CC9D}"/>
              </a:ext>
            </a:extLst>
          </p:cNvPr>
          <p:cNvSpPr txBox="1"/>
          <p:nvPr/>
        </p:nvSpPr>
        <p:spPr>
          <a:xfrm>
            <a:off x="3270406" y="1461541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makeBreakfast</a:t>
            </a:r>
            <a:endParaRPr lang="en-US" sz="24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67497-8357-C84E-A366-9E96F5453F4A}"/>
              </a:ext>
            </a:extLst>
          </p:cNvPr>
          <p:cNvSpPr txBox="1"/>
          <p:nvPr/>
        </p:nvSpPr>
        <p:spPr>
          <a:xfrm>
            <a:off x="5610693" y="1467259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4279B-698D-884E-AF4C-6DA920E8B3B4}"/>
              </a:ext>
            </a:extLst>
          </p:cNvPr>
          <p:cNvSpPr txBox="1"/>
          <p:nvPr/>
        </p:nvSpPr>
        <p:spPr>
          <a:xfrm>
            <a:off x="1357639" y="1456068"/>
            <a:ext cx="955711" cy="400110"/>
          </a:xfrm>
          <a:prstGeom prst="rect">
            <a:avLst/>
          </a:prstGeom>
          <a:solidFill>
            <a:srgbClr val="7030A0"/>
          </a:solidFill>
          <a:ln w="2222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C000"/>
                </a:solidFill>
              </a:rPr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88C10F-B0EC-A642-8E51-40B8B2790B57}"/>
              </a:ext>
            </a:extLst>
          </p:cNvPr>
          <p:cNvSpPr txBox="1"/>
          <p:nvPr/>
        </p:nvSpPr>
        <p:spPr>
          <a:xfrm>
            <a:off x="6978730" y="1462780"/>
            <a:ext cx="1241045" cy="400110"/>
          </a:xfrm>
          <a:prstGeom prst="rect">
            <a:avLst/>
          </a:prstGeom>
          <a:solidFill>
            <a:schemeClr val="tx1">
              <a:lumMod val="50000"/>
            </a:schemeClr>
          </a:solidFill>
          <a:ln w="2222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FFFF00"/>
                </a:solidFill>
              </a:rPr>
              <a:t>OUTPUT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4684DD9-B47D-0942-ACE3-7E326B6AA998}"/>
              </a:ext>
            </a:extLst>
          </p:cNvPr>
          <p:cNvSpPr/>
          <p:nvPr/>
        </p:nvSpPr>
        <p:spPr>
          <a:xfrm>
            <a:off x="2492946" y="1619804"/>
            <a:ext cx="704343" cy="165453"/>
          </a:xfrm>
          <a:prstGeom prst="rightArrow">
            <a:avLst/>
          </a:prstGeom>
          <a:solidFill>
            <a:srgbClr val="7030A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24AB38-8B91-1142-87F5-78F838386300}"/>
              </a:ext>
            </a:extLst>
          </p:cNvPr>
          <p:cNvSpPr/>
          <p:nvPr/>
        </p:nvSpPr>
        <p:spPr>
          <a:xfrm>
            <a:off x="6166096" y="1597028"/>
            <a:ext cx="704343" cy="165453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8684C-01ED-EF46-B061-E494E0442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557" y="3690238"/>
            <a:ext cx="393218" cy="3137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D0949D-C1A6-D344-9C3C-6FEDC1ECE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819" y="3181130"/>
            <a:ext cx="744505" cy="744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BCC7EE2-1C5B-334A-B919-F9220872E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776" y="3847099"/>
            <a:ext cx="873769" cy="888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DAAB54-4E6C-DF4F-90B5-E7F1F5BADD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847" y="4258137"/>
            <a:ext cx="659882" cy="6598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D66925-1A65-EB46-9E2D-7512D2B54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555" y="3827202"/>
            <a:ext cx="688109" cy="4379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B200DB-DD41-FD4D-AF74-D1C23FF045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61592" y="3437866"/>
            <a:ext cx="842865" cy="487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F58F64-42E6-4C49-8B71-07486221CC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2353" y="2886200"/>
            <a:ext cx="705275" cy="7955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551928-86D5-EF46-B7DF-BE0816BC60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5659" y="4081893"/>
            <a:ext cx="1038798" cy="4766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21B2C3-C3B9-D440-A44F-A497463A97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0826" y="3085316"/>
            <a:ext cx="639396" cy="1886220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F46A2E11-8EF7-484D-8454-F6887BA4F9EB}"/>
              </a:ext>
            </a:extLst>
          </p:cNvPr>
          <p:cNvSpPr/>
          <p:nvPr/>
        </p:nvSpPr>
        <p:spPr>
          <a:xfrm>
            <a:off x="3379831" y="3842371"/>
            <a:ext cx="704343" cy="165453"/>
          </a:xfrm>
          <a:prstGeom prst="rightArrow">
            <a:avLst/>
          </a:prstGeom>
          <a:solidFill>
            <a:srgbClr val="7030A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34A3CD17-8500-754C-A11A-90052FEBE1A5}"/>
              </a:ext>
            </a:extLst>
          </p:cNvPr>
          <p:cNvSpPr/>
          <p:nvPr/>
        </p:nvSpPr>
        <p:spPr>
          <a:xfrm>
            <a:off x="5568383" y="3838507"/>
            <a:ext cx="704343" cy="165453"/>
          </a:xfrm>
          <a:prstGeom prst="rightArrow">
            <a:avLst/>
          </a:prstGeom>
          <a:solidFill>
            <a:schemeClr val="tx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3DB3FE-8256-F849-B17F-150F603AD149}"/>
              </a:ext>
            </a:extLst>
          </p:cNvPr>
          <p:cNvSpPr txBox="1"/>
          <p:nvPr/>
        </p:nvSpPr>
        <p:spPr>
          <a:xfrm>
            <a:off x="3197289" y="2324840"/>
            <a:ext cx="3106941" cy="30777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American Typewriter" panose="02090604020004020304" pitchFamily="18" charset="77"/>
              </a:rPr>
              <a:t>“Can you make breakfast please?”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10562C39-25F2-F640-BFA1-8F2546E76C08}"/>
              </a:ext>
            </a:extLst>
          </p:cNvPr>
          <p:cNvSpPr/>
          <p:nvPr/>
        </p:nvSpPr>
        <p:spPr>
          <a:xfrm>
            <a:off x="4585422" y="2626288"/>
            <a:ext cx="291378" cy="241327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9A5CD60B-EC4E-B64F-8245-44178343B615}"/>
              </a:ext>
            </a:extLst>
          </p:cNvPr>
          <p:cNvSpPr/>
          <p:nvPr/>
        </p:nvSpPr>
        <p:spPr>
          <a:xfrm rot="10800000">
            <a:off x="4585422" y="2075269"/>
            <a:ext cx="291378" cy="241327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7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4" grpId="0" animBg="1"/>
      <p:bldP spid="8" grpId="0" animBg="1"/>
      <p:bldP spid="15" grpId="0" animBg="1"/>
      <p:bldP spid="26" grpId="0" animBg="1"/>
      <p:bldP spid="26" grpId="1" animBg="1"/>
      <p:bldP spid="27" grpId="0" animBg="1"/>
      <p:bldP spid="27" grpId="1" animBg="1"/>
      <p:bldP spid="25" grpId="0" animBg="1"/>
      <p:bldP spid="28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1F7F5B-7354-3949-84AE-F1AA8E7B8103}"/>
              </a:ext>
            </a:extLst>
          </p:cNvPr>
          <p:cNvSpPr txBox="1"/>
          <p:nvPr/>
        </p:nvSpPr>
        <p:spPr>
          <a:xfrm>
            <a:off x="1891347" y="133018"/>
            <a:ext cx="5303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Breaking down makeBreakfast()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024EF-8DB4-ED40-84C6-452C906052B6}"/>
              </a:ext>
            </a:extLst>
          </p:cNvPr>
          <p:cNvSpPr txBox="1"/>
          <p:nvPr/>
        </p:nvSpPr>
        <p:spPr>
          <a:xfrm>
            <a:off x="186612" y="711783"/>
            <a:ext cx="8848813" cy="424731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8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makeBreakfast</a:t>
            </a:r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n-US" sz="18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</a:t>
            </a:r>
            <a:r>
              <a:rPr lang="en-US" sz="18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c, </a:t>
            </a:r>
            <a:r>
              <a:rPr lang="en-US" sz="18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d)</a:t>
            </a:r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D3494-B48F-254E-928D-E13F2F21DE67}"/>
              </a:ext>
            </a:extLst>
          </p:cNvPr>
          <p:cNvSpPr txBox="1"/>
          <p:nvPr/>
        </p:nvSpPr>
        <p:spPr>
          <a:xfrm>
            <a:off x="778702" y="1222442"/>
            <a:ext cx="5769528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</a:t>
            </a: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 == 1){</a:t>
            </a:r>
          </a:p>
          <a:p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makeCoffee();   </a:t>
            </a:r>
            <a:r>
              <a:rPr lang="en-US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What?? Another function ???</a:t>
            </a:r>
          </a:p>
          <a:p>
            <a:r>
              <a:rPr lang="en-US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D3BD67-F0B5-144F-ACF5-3CB5B02B7B46}"/>
              </a:ext>
            </a:extLst>
          </p:cNvPr>
          <p:cNvSpPr txBox="1"/>
          <p:nvPr/>
        </p:nvSpPr>
        <p:spPr>
          <a:xfrm>
            <a:off x="778702" y="2020110"/>
            <a:ext cx="2977097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</a:t>
            </a: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 == 1){</a:t>
            </a:r>
          </a:p>
          <a:p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makeScrambledEggs();</a:t>
            </a:r>
            <a:endParaRPr lang="en-US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5F5240-8761-9140-9DB9-A107C39B062F}"/>
              </a:ext>
            </a:extLst>
          </p:cNvPr>
          <p:cNvSpPr txBox="1"/>
          <p:nvPr/>
        </p:nvSpPr>
        <p:spPr>
          <a:xfrm>
            <a:off x="778702" y="2853446"/>
            <a:ext cx="3084499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</a:t>
            </a: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 == 1){</a:t>
            </a:r>
          </a:p>
          <a:p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makeCheeriosCereal();</a:t>
            </a:r>
            <a:endParaRPr lang="en-US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089E35-D7B9-9046-9949-DCC0109C889C}"/>
              </a:ext>
            </a:extLst>
          </p:cNvPr>
          <p:cNvSpPr txBox="1"/>
          <p:nvPr/>
        </p:nvSpPr>
        <p:spPr>
          <a:xfrm>
            <a:off x="778702" y="3686782"/>
            <a:ext cx="2762295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if</a:t>
            </a: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 == 1){</a:t>
            </a:r>
          </a:p>
          <a:p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makeOrangeJuice();</a:t>
            </a:r>
            <a:endParaRPr lang="en-US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>
                <a:solidFill>
                  <a:schemeClr val="accent4">
                    <a:lumMod val="1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9175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1F7F5B-7354-3949-84AE-F1AA8E7B8103}"/>
              </a:ext>
            </a:extLst>
          </p:cNvPr>
          <p:cNvSpPr txBox="1"/>
          <p:nvPr/>
        </p:nvSpPr>
        <p:spPr>
          <a:xfrm>
            <a:off x="1891347" y="133018"/>
            <a:ext cx="484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Breaking down makeCoffee()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5024EF-8DB4-ED40-84C6-452C906052B6}"/>
              </a:ext>
            </a:extLst>
          </p:cNvPr>
          <p:cNvSpPr txBox="1"/>
          <p:nvPr/>
        </p:nvSpPr>
        <p:spPr>
          <a:xfrm>
            <a:off x="2143649" y="1159255"/>
            <a:ext cx="4339992" cy="258532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sz="1800" b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makeCoffee</a:t>
            </a:r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800" b="1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DD3494-B48F-254E-928D-E13F2F21DE67}"/>
              </a:ext>
            </a:extLst>
          </p:cNvPr>
          <p:cNvSpPr txBox="1"/>
          <p:nvPr/>
        </p:nvSpPr>
        <p:spPr>
          <a:xfrm>
            <a:off x="2646412" y="1651697"/>
            <a:ext cx="2440092" cy="160043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Get coffee beans</a:t>
            </a:r>
          </a:p>
          <a:p>
            <a:endParaRPr lang="en-US" b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Grind coffee beans</a:t>
            </a:r>
          </a:p>
          <a:p>
            <a:endParaRPr lang="en-US" b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Add water</a:t>
            </a:r>
          </a:p>
          <a:p>
            <a:endParaRPr lang="en-US" b="1">
              <a:solidFill>
                <a:schemeClr val="bg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Coffee is ready</a:t>
            </a:r>
          </a:p>
        </p:txBody>
      </p:sp>
    </p:spTree>
    <p:extLst>
      <p:ext uri="{BB962C8B-B14F-4D97-AF65-F5344CB8AC3E}">
        <p14:creationId xmlns:p14="http://schemas.microsoft.com/office/powerpoint/2010/main" val="248229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1F7F5B-7354-3949-84AE-F1AA8E7B8103}"/>
              </a:ext>
            </a:extLst>
          </p:cNvPr>
          <p:cNvSpPr txBox="1"/>
          <p:nvPr/>
        </p:nvSpPr>
        <p:spPr>
          <a:xfrm>
            <a:off x="2676045" y="259087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Putting it all together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99945-DC33-7C4C-A614-8726308764D8}"/>
              </a:ext>
            </a:extLst>
          </p:cNvPr>
          <p:cNvSpPr txBox="1"/>
          <p:nvPr/>
        </p:nvSpPr>
        <p:spPr>
          <a:xfrm>
            <a:off x="363297" y="1222371"/>
            <a:ext cx="4580100" cy="307777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FF0000"/>
                </a:solidFill>
                <a:latin typeface="American Typewriter" panose="02090604020004020304" pitchFamily="18" charset="77"/>
              </a:rPr>
              <a:t>“Can you make breakfast please – coffee and eggs?”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11B92C-5FCD-D64F-B42A-39D8A1508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490" y="2106065"/>
            <a:ext cx="639396" cy="1886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7B361-FAB5-FC44-919C-65C273C1BA60}"/>
              </a:ext>
            </a:extLst>
          </p:cNvPr>
          <p:cNvSpPr txBox="1"/>
          <p:nvPr/>
        </p:nvSpPr>
        <p:spPr>
          <a:xfrm>
            <a:off x="3030457" y="2587510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makeBreakfast(</a:t>
            </a:r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1,1,0,0</a:t>
            </a:r>
            <a:r>
              <a:rPr lang="en-US" sz="24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4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9D41DC-AD20-5944-8C75-85B690317680}"/>
              </a:ext>
            </a:extLst>
          </p:cNvPr>
          <p:cNvSpPr txBox="1"/>
          <p:nvPr/>
        </p:nvSpPr>
        <p:spPr>
          <a:xfrm>
            <a:off x="6282373" y="399228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makeCoffee()</a:t>
            </a:r>
            <a:endParaRPr lang="en-US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66227-EFE6-124E-BDE2-57AC0F27EA82}"/>
              </a:ext>
            </a:extLst>
          </p:cNvPr>
          <p:cNvSpPr txBox="1"/>
          <p:nvPr/>
        </p:nvSpPr>
        <p:spPr>
          <a:xfrm>
            <a:off x="6282373" y="4231533"/>
            <a:ext cx="2225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makeScrambledEggs()</a:t>
            </a:r>
            <a:endParaRPr lang="en-US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D9DBBB56-FA53-6749-8B4A-A6B72990C97B}"/>
              </a:ext>
            </a:extLst>
          </p:cNvPr>
          <p:cNvSpPr/>
          <p:nvPr/>
        </p:nvSpPr>
        <p:spPr>
          <a:xfrm>
            <a:off x="1505499" y="1530148"/>
            <a:ext cx="291378" cy="486720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FD29718E-228E-B040-87B3-76E1B898C46A}"/>
              </a:ext>
            </a:extLst>
          </p:cNvPr>
          <p:cNvSpPr/>
          <p:nvPr/>
        </p:nvSpPr>
        <p:spPr>
          <a:xfrm rot="16200000">
            <a:off x="2354982" y="2458917"/>
            <a:ext cx="291378" cy="718850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F2D82DB-0639-174D-9E54-0574C180E6A3}"/>
              </a:ext>
            </a:extLst>
          </p:cNvPr>
          <p:cNvSpPr/>
          <p:nvPr/>
        </p:nvSpPr>
        <p:spPr>
          <a:xfrm>
            <a:off x="6295846" y="3049175"/>
            <a:ext cx="291378" cy="943110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7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3" grpId="0"/>
      <p:bldP spid="13" grpId="0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538184" y="259087"/>
            <a:ext cx="6324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Challenge: Making different breakfasts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BE4ADB-27B0-CE48-AC68-0E93F0F949A2}"/>
              </a:ext>
            </a:extLst>
          </p:cNvPr>
          <p:cNvSpPr txBox="1"/>
          <p:nvPr/>
        </p:nvSpPr>
        <p:spPr>
          <a:xfrm>
            <a:off x="673092" y="1102398"/>
            <a:ext cx="4145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FF00"/>
                </a:solidFill>
              </a:rPr>
              <a:t>What will these function calls to makeBreakfast actually make?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439730-7258-BB41-B1BC-5FA54FF99C7E}"/>
              </a:ext>
            </a:extLst>
          </p:cNvPr>
          <p:cNvSpPr txBox="1"/>
          <p:nvPr/>
        </p:nvSpPr>
        <p:spPr>
          <a:xfrm>
            <a:off x="387747" y="2130375"/>
            <a:ext cx="7353295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makeBreakfast(1,0,0,0);  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will this make 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3E704-9000-1C48-A48E-B6605E57870E}"/>
              </a:ext>
            </a:extLst>
          </p:cNvPr>
          <p:cNvSpPr txBox="1"/>
          <p:nvPr/>
        </p:nvSpPr>
        <p:spPr>
          <a:xfrm>
            <a:off x="387745" y="2567738"/>
            <a:ext cx="7353295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makeBreakfast(0,1,1,0);  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will this make ???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557AA8-6BE9-8243-BDFD-D1A6681EFACF}"/>
              </a:ext>
            </a:extLst>
          </p:cNvPr>
          <p:cNvSpPr txBox="1"/>
          <p:nvPr/>
        </p:nvSpPr>
        <p:spPr>
          <a:xfrm>
            <a:off x="387746" y="3029403"/>
            <a:ext cx="7353295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makeBreakfast(1,1,1,1);  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What will this make ???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E04990-ECEC-B04A-A18A-4A156F51F9EA}"/>
              </a:ext>
            </a:extLst>
          </p:cNvPr>
          <p:cNvSpPr txBox="1"/>
          <p:nvPr/>
        </p:nvSpPr>
        <p:spPr>
          <a:xfrm>
            <a:off x="673092" y="3706168"/>
            <a:ext cx="4145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FF00"/>
                </a:solidFill>
              </a:rPr>
              <a:t>How would I make eggs ONLY 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70069-78E5-D84F-8098-C06B1ADA7976}"/>
              </a:ext>
            </a:extLst>
          </p:cNvPr>
          <p:cNvSpPr txBox="1"/>
          <p:nvPr/>
        </p:nvSpPr>
        <p:spPr>
          <a:xfrm>
            <a:off x="387744" y="4229045"/>
            <a:ext cx="7215437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makeBreakfast();   </a:t>
            </a:r>
            <a:r>
              <a:rPr lang="en-US" sz="1800" b="1">
                <a:solidFill>
                  <a:schemeClr val="bg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Insert code to make eggs ONLY</a:t>
            </a:r>
          </a:p>
        </p:txBody>
      </p:sp>
    </p:spTree>
    <p:extLst>
      <p:ext uri="{BB962C8B-B14F-4D97-AF65-F5344CB8AC3E}">
        <p14:creationId xmlns:p14="http://schemas.microsoft.com/office/powerpoint/2010/main" val="2156082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538184" y="259087"/>
            <a:ext cx="5998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Variables, Constants &amp; Assignments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80EE6-1DA5-354B-B5FF-4AFD5C8B1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83" y="1152111"/>
            <a:ext cx="1881496" cy="1392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6A3D6-6196-6545-B7F9-8EEAF2582A82}"/>
              </a:ext>
            </a:extLst>
          </p:cNvPr>
          <p:cNvSpPr txBox="1"/>
          <p:nvPr/>
        </p:nvSpPr>
        <p:spPr>
          <a:xfrm>
            <a:off x="3147079" y="1749287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=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2E8F9-5B70-0744-9C3F-5BF6B0B2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575" y="1330187"/>
            <a:ext cx="1086881" cy="1065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3674B-FC7A-1647-914D-CE2010075BC2}"/>
              </a:ext>
            </a:extLst>
          </p:cNvPr>
          <p:cNvSpPr txBox="1"/>
          <p:nvPr/>
        </p:nvSpPr>
        <p:spPr>
          <a:xfrm>
            <a:off x="6201705" y="1631925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=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B64F5-9E0B-334D-876F-AA780195C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704" y="2826350"/>
            <a:ext cx="1254212" cy="1420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CC4566-52C5-B641-8B64-C087132A8B3E}"/>
              </a:ext>
            </a:extLst>
          </p:cNvPr>
          <p:cNvSpPr txBox="1"/>
          <p:nvPr/>
        </p:nvSpPr>
        <p:spPr>
          <a:xfrm>
            <a:off x="4718233" y="3404403"/>
            <a:ext cx="620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= 6</a:t>
            </a:r>
          </a:p>
        </p:txBody>
      </p:sp>
    </p:spTree>
    <p:extLst>
      <p:ext uri="{BB962C8B-B14F-4D97-AF65-F5344CB8AC3E}">
        <p14:creationId xmlns:p14="http://schemas.microsoft.com/office/powerpoint/2010/main" val="71718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8" descr="CC Fin Rebrand_gdrive_Blue2_319x132px.png">
            <a:extLst>
              <a:ext uri="{FF2B5EF4-FFF2-40B4-BE49-F238E27FC236}">
                <a16:creationId xmlns:a16="http://schemas.microsoft.com/office/drawing/2014/main" id="{C62AF16F-E653-C14E-AF56-D4AB7CFF97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2D8EA-1E0B-D74D-9E1C-C08FC5F376FE}"/>
              </a:ext>
            </a:extLst>
          </p:cNvPr>
          <p:cNvSpPr txBox="1"/>
          <p:nvPr/>
        </p:nvSpPr>
        <p:spPr>
          <a:xfrm>
            <a:off x="593948" y="1163745"/>
            <a:ext cx="452078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know your way around the Arduino IDE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understand the purpose of variables &amp; functions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understand basic code constructs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A2AA9-1B85-AE43-9B9D-149F17BAF69C}"/>
              </a:ext>
            </a:extLst>
          </p:cNvPr>
          <p:cNvSpPr txBox="1"/>
          <p:nvPr/>
        </p:nvSpPr>
        <p:spPr>
          <a:xfrm>
            <a:off x="5381112" y="1163745"/>
            <a:ext cx="314364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Success Criteria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Understand how to use the Arduino IDE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Complete basic coding exercises</a:t>
            </a:r>
          </a:p>
        </p:txBody>
      </p:sp>
    </p:spTree>
    <p:extLst>
      <p:ext uri="{BB962C8B-B14F-4D97-AF65-F5344CB8AC3E}">
        <p14:creationId xmlns:p14="http://schemas.microsoft.com/office/powerpoint/2010/main" val="3349943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538184" y="259087"/>
            <a:ext cx="5998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Variables, Constants &amp; Assignments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80EE6-1DA5-354B-B5FF-4AFD5C8B1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001" y="1698766"/>
            <a:ext cx="1881496" cy="1392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06A3D6-6196-6545-B7F9-8EEAF2582A82}"/>
              </a:ext>
            </a:extLst>
          </p:cNvPr>
          <p:cNvSpPr txBox="1"/>
          <p:nvPr/>
        </p:nvSpPr>
        <p:spPr>
          <a:xfrm>
            <a:off x="5541284" y="2178580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FFFF00"/>
                </a:solidFill>
              </a:rPr>
              <a:t>+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E2E8F9-5B70-0744-9C3F-5BF6B0B2D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133" y="1876842"/>
            <a:ext cx="1086881" cy="10651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8AA62D-5019-544C-A5B5-B62A44B874E1}"/>
              </a:ext>
            </a:extLst>
          </p:cNvPr>
          <p:cNvSpPr txBox="1"/>
          <p:nvPr/>
        </p:nvSpPr>
        <p:spPr>
          <a:xfrm>
            <a:off x="1598755" y="1993914"/>
            <a:ext cx="1263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>
                <a:solidFill>
                  <a:srgbClr val="FFFF00"/>
                </a:solidFill>
              </a:rPr>
              <a:t>?  =</a:t>
            </a:r>
          </a:p>
        </p:txBody>
      </p:sp>
    </p:spTree>
    <p:extLst>
      <p:ext uri="{BB962C8B-B14F-4D97-AF65-F5344CB8AC3E}">
        <p14:creationId xmlns:p14="http://schemas.microsoft.com/office/powerpoint/2010/main" val="3822518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302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Variables in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BC8C4-DF1C-4D42-ADE8-D5308A263D25}"/>
              </a:ext>
            </a:extLst>
          </p:cNvPr>
          <p:cNvSpPr txBox="1"/>
          <p:nvPr/>
        </p:nvSpPr>
        <p:spPr>
          <a:xfrm>
            <a:off x="3115216" y="1266301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banana = 4;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3A99C4-8839-E940-AFE4-D52F70EE00D0}"/>
              </a:ext>
            </a:extLst>
          </p:cNvPr>
          <p:cNvSpPr txBox="1"/>
          <p:nvPr/>
        </p:nvSpPr>
        <p:spPr>
          <a:xfrm>
            <a:off x="3115216" y="1727966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orange = 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AD061-A3E5-7A44-AF4C-955B05380CA2}"/>
              </a:ext>
            </a:extLst>
          </p:cNvPr>
          <p:cNvSpPr txBox="1"/>
          <p:nvPr/>
        </p:nvSpPr>
        <p:spPr>
          <a:xfrm>
            <a:off x="3115216" y="2189631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apple = 6;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79110-D673-BE40-83E9-BED3577834A9}"/>
              </a:ext>
            </a:extLst>
          </p:cNvPr>
          <p:cNvSpPr txBox="1"/>
          <p:nvPr/>
        </p:nvSpPr>
        <p:spPr>
          <a:xfrm>
            <a:off x="2637521" y="3429336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= orange + apple</a:t>
            </a:r>
          </a:p>
        </p:txBody>
      </p:sp>
    </p:spTree>
    <p:extLst>
      <p:ext uri="{BB962C8B-B14F-4D97-AF65-F5344CB8AC3E}">
        <p14:creationId xmlns:p14="http://schemas.microsoft.com/office/powerpoint/2010/main" val="11957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396046" y="328661"/>
            <a:ext cx="6583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Creating Constants/Variables in Arduino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B7CCB-5F5F-C54D-BDC9-4F535E894C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53"/>
          <a:stretch/>
        </p:blipFill>
        <p:spPr>
          <a:xfrm>
            <a:off x="1649895" y="960937"/>
            <a:ext cx="5943125" cy="38496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689A65-CB2B-0F4A-9D3E-F2B097B892E9}"/>
              </a:ext>
            </a:extLst>
          </p:cNvPr>
          <p:cNvCxnSpPr/>
          <p:nvPr/>
        </p:nvCxnSpPr>
        <p:spPr>
          <a:xfrm flipH="1">
            <a:off x="3468790" y="2097156"/>
            <a:ext cx="15803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6237EE-FE4C-0E4F-B181-9E1F731F9C57}"/>
              </a:ext>
            </a:extLst>
          </p:cNvPr>
          <p:cNvSpPr txBox="1"/>
          <p:nvPr/>
        </p:nvSpPr>
        <p:spPr>
          <a:xfrm>
            <a:off x="5049112" y="1958656"/>
            <a:ext cx="2454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Constants once set, can’t change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8B3AD72-A7B3-7A4B-AF93-1CB6D056DDA7}"/>
              </a:ext>
            </a:extLst>
          </p:cNvPr>
          <p:cNvCxnSpPr/>
          <p:nvPr/>
        </p:nvCxnSpPr>
        <p:spPr>
          <a:xfrm flipH="1">
            <a:off x="3278324" y="2647121"/>
            <a:ext cx="1580322" cy="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92F455A-175B-D84F-AAE7-D89D075A7F93}"/>
              </a:ext>
            </a:extLst>
          </p:cNvPr>
          <p:cNvSpPr txBox="1"/>
          <p:nvPr/>
        </p:nvSpPr>
        <p:spPr>
          <a:xfrm>
            <a:off x="4858646" y="2508621"/>
            <a:ext cx="232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Variables, however can change</a:t>
            </a:r>
          </a:p>
        </p:txBody>
      </p:sp>
    </p:spTree>
    <p:extLst>
      <p:ext uri="{BB962C8B-B14F-4D97-AF65-F5344CB8AC3E}">
        <p14:creationId xmlns:p14="http://schemas.microsoft.com/office/powerpoint/2010/main" val="333721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095338" y="388296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Delays/Waiting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A9212-38D4-524F-98E7-70FFC2F522C2}"/>
              </a:ext>
            </a:extLst>
          </p:cNvPr>
          <p:cNvSpPr txBox="1"/>
          <p:nvPr/>
        </p:nvSpPr>
        <p:spPr>
          <a:xfrm>
            <a:off x="2961861" y="1739348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delay(1000);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0B688-350B-EF4E-8A46-2AFC4F213696}"/>
              </a:ext>
            </a:extLst>
          </p:cNvPr>
          <p:cNvSpPr txBox="1"/>
          <p:nvPr/>
        </p:nvSpPr>
        <p:spPr>
          <a:xfrm>
            <a:off x="2961861" y="2279374"/>
            <a:ext cx="2212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delay(500);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66972D-9F0B-EA42-8422-06BD9574BE7B}"/>
              </a:ext>
            </a:extLst>
          </p:cNvPr>
          <p:cNvCxnSpPr/>
          <p:nvPr/>
        </p:nvCxnSpPr>
        <p:spPr>
          <a:xfrm flipV="1">
            <a:off x="2763078" y="2741039"/>
            <a:ext cx="725557" cy="737657"/>
          </a:xfrm>
          <a:prstGeom prst="straightConnector1">
            <a:avLst/>
          </a:prstGeom>
          <a:ln w="444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09B287B-A835-9C42-9179-1BADFA474BD5}"/>
              </a:ext>
            </a:extLst>
          </p:cNvPr>
          <p:cNvSpPr txBox="1"/>
          <p:nvPr/>
        </p:nvSpPr>
        <p:spPr>
          <a:xfrm>
            <a:off x="1946198" y="347869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delay is a function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38853-729F-3540-A6A0-726838CBB9A2}"/>
              </a:ext>
            </a:extLst>
          </p:cNvPr>
          <p:cNvSpPr txBox="1"/>
          <p:nvPr/>
        </p:nvSpPr>
        <p:spPr>
          <a:xfrm>
            <a:off x="4794403" y="3365074"/>
            <a:ext cx="3935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What are we telling the delay function to do here?</a:t>
            </a:r>
          </a:p>
        </p:txBody>
      </p:sp>
    </p:spTree>
    <p:extLst>
      <p:ext uri="{BB962C8B-B14F-4D97-AF65-F5344CB8AC3E}">
        <p14:creationId xmlns:p14="http://schemas.microsoft.com/office/powerpoint/2010/main" val="1077533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095338" y="388296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Comments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0A9212-38D4-524F-98E7-70FFC2F522C2}"/>
              </a:ext>
            </a:extLst>
          </p:cNvPr>
          <p:cNvSpPr txBox="1"/>
          <p:nvPr/>
        </p:nvSpPr>
        <p:spPr>
          <a:xfrm>
            <a:off x="1267972" y="1193674"/>
            <a:ext cx="608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This is a single line comment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0B688-350B-EF4E-8A46-2AFC4F213696}"/>
              </a:ext>
            </a:extLst>
          </p:cNvPr>
          <p:cNvSpPr txBox="1"/>
          <p:nvPr/>
        </p:nvSpPr>
        <p:spPr>
          <a:xfrm>
            <a:off x="1267972" y="2241899"/>
            <a:ext cx="3871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 This is a</a:t>
            </a:r>
          </a:p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multiline comment</a:t>
            </a:r>
          </a:p>
          <a:p>
            <a:r>
              <a:rPr lang="en-US" sz="2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A38853-729F-3540-A6A0-726838CBB9A2}"/>
              </a:ext>
            </a:extLst>
          </p:cNvPr>
          <p:cNvSpPr txBox="1"/>
          <p:nvPr/>
        </p:nvSpPr>
        <p:spPr>
          <a:xfrm>
            <a:off x="4974285" y="3365074"/>
            <a:ext cx="3935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</a:rPr>
              <a:t>Comments are NOT code</a:t>
            </a:r>
          </a:p>
          <a:p>
            <a:r>
              <a:rPr lang="en-US" sz="2400">
                <a:solidFill>
                  <a:srgbClr val="FFFF00"/>
                </a:solidFill>
              </a:rPr>
              <a:t>They just explain what the code is doing.</a:t>
            </a:r>
          </a:p>
          <a:p>
            <a:r>
              <a:rPr lang="en-US" sz="2400">
                <a:solidFill>
                  <a:srgbClr val="FFFF00"/>
                </a:solidFill>
              </a:rPr>
              <a:t>You should use them !!</a:t>
            </a:r>
          </a:p>
        </p:txBody>
      </p:sp>
    </p:spTree>
    <p:extLst>
      <p:ext uri="{BB962C8B-B14F-4D97-AF65-F5344CB8AC3E}">
        <p14:creationId xmlns:p14="http://schemas.microsoft.com/office/powerpoint/2010/main" val="591978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E6379-E9C0-1249-85FF-F81B12792451}"/>
              </a:ext>
            </a:extLst>
          </p:cNvPr>
          <p:cNvSpPr txBox="1"/>
          <p:nvPr/>
        </p:nvSpPr>
        <p:spPr>
          <a:xfrm>
            <a:off x="3217985" y="38076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0E57A-6484-D743-8C45-ECB33E45DEAA}"/>
              </a:ext>
            </a:extLst>
          </p:cNvPr>
          <p:cNvSpPr txBox="1"/>
          <p:nvPr/>
        </p:nvSpPr>
        <p:spPr>
          <a:xfrm>
            <a:off x="1344858" y="1179656"/>
            <a:ext cx="56509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>
                <a:solidFill>
                  <a:srgbClr val="FFFF00"/>
                </a:solidFill>
              </a:rPr>
              <a:t>Try and write your own version of the Blink Sketch. </a:t>
            </a:r>
          </a:p>
          <a:p>
            <a:endParaRPr lang="en-AU" sz="2400">
              <a:solidFill>
                <a:srgbClr val="FFFF00"/>
              </a:solidFill>
            </a:endParaRPr>
          </a:p>
          <a:p>
            <a:r>
              <a:rPr lang="en-AU" sz="2400">
                <a:solidFill>
                  <a:srgbClr val="FFFF00"/>
                </a:solidFill>
              </a:rPr>
              <a:t>In the handouts directory there is a file called homework-challenge.txt to help</a:t>
            </a:r>
          </a:p>
          <a:p>
            <a:endParaRPr lang="en-AU" sz="2400">
              <a:solidFill>
                <a:srgbClr val="FFFF00"/>
              </a:solidFill>
            </a:endParaRPr>
          </a:p>
          <a:p>
            <a:r>
              <a:rPr lang="en-AU">
                <a:solidFill>
                  <a:schemeClr val="bg1"/>
                </a:solidFill>
              </a:rPr>
              <a:t>https://www.github.com/nexgencodecamp/ytp/modules/arduino/04-coding-deeperdive/handouts</a:t>
            </a:r>
          </a:p>
          <a:p>
            <a:endParaRPr lang="en-AU" sz="2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03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6A2DD-2A2E-D44D-962B-DC7E5F40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17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5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61750" y="268792"/>
            <a:ext cx="3421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Arduino IDE Checks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996846" y="1319969"/>
            <a:ext cx="3575841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>
                <a:solidFill>
                  <a:schemeClr val="bg1"/>
                </a:solidFill>
              </a:rPr>
              <a:t>Open Arduino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>
                <a:solidFill>
                  <a:srgbClr val="FFFF00"/>
                </a:solidFill>
              </a:rPr>
              <a:t>Plugin your Arduino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>
                <a:solidFill>
                  <a:schemeClr val="accent6"/>
                </a:solidFill>
              </a:rPr>
              <a:t>Check your board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+mj-lt"/>
              <a:buAutoNum type="arabicPeriod"/>
            </a:pPr>
            <a:r>
              <a:rPr lang="en-US" sz="2400" b="1">
                <a:solidFill>
                  <a:schemeClr val="accent5"/>
                </a:solidFill>
              </a:rPr>
              <a:t>Check your 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0A2C9-5233-1244-B9D7-94664800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074259"/>
            <a:ext cx="3014162" cy="30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5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F1415-1732-BC4C-95EA-F3273E9A4D84}"/>
              </a:ext>
            </a:extLst>
          </p:cNvPr>
          <p:cNvSpPr txBox="1"/>
          <p:nvPr/>
        </p:nvSpPr>
        <p:spPr>
          <a:xfrm>
            <a:off x="3318592" y="259087"/>
            <a:ext cx="2125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The Toolbar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E91251-96FF-6341-B266-C9A90F65C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320" y="1483922"/>
            <a:ext cx="6375400" cy="736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7190DB-DA22-4C4D-9F24-9D043E884979}"/>
              </a:ext>
            </a:extLst>
          </p:cNvPr>
          <p:cNvCxnSpPr>
            <a:cxnSpLocks/>
          </p:cNvCxnSpPr>
          <p:nvPr/>
        </p:nvCxnSpPr>
        <p:spPr>
          <a:xfrm flipV="1">
            <a:off x="1588957" y="2121108"/>
            <a:ext cx="0" cy="74136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0F199A-6A0B-894C-9CD3-A9BBA3E28F75}"/>
              </a:ext>
            </a:extLst>
          </p:cNvPr>
          <p:cNvCxnSpPr>
            <a:cxnSpLocks/>
          </p:cNvCxnSpPr>
          <p:nvPr/>
        </p:nvCxnSpPr>
        <p:spPr>
          <a:xfrm flipV="1">
            <a:off x="1940140" y="2121108"/>
            <a:ext cx="0" cy="136752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8CAC32-FD0C-4545-A306-F35C3910DD8C}"/>
              </a:ext>
            </a:extLst>
          </p:cNvPr>
          <p:cNvCxnSpPr>
            <a:cxnSpLocks/>
          </p:cNvCxnSpPr>
          <p:nvPr/>
        </p:nvCxnSpPr>
        <p:spPr>
          <a:xfrm flipV="1">
            <a:off x="7370218" y="2121108"/>
            <a:ext cx="0" cy="136752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B57E365-CD90-D347-A52C-95EAE3CF5DE8}"/>
              </a:ext>
            </a:extLst>
          </p:cNvPr>
          <p:cNvSpPr txBox="1"/>
          <p:nvPr/>
        </p:nvSpPr>
        <p:spPr>
          <a:xfrm>
            <a:off x="6690765" y="353352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Serial Monitor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1EE8AB-4AA7-ED42-B5A5-DAEBBA5F671A}"/>
              </a:ext>
            </a:extLst>
          </p:cNvPr>
          <p:cNvSpPr txBox="1"/>
          <p:nvPr/>
        </p:nvSpPr>
        <p:spPr>
          <a:xfrm>
            <a:off x="1510748" y="3513650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Upload Code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8DD465-4661-DA42-BFD4-38A6C3D82239}"/>
              </a:ext>
            </a:extLst>
          </p:cNvPr>
          <p:cNvSpPr txBox="1"/>
          <p:nvPr/>
        </p:nvSpPr>
        <p:spPr>
          <a:xfrm>
            <a:off x="777554" y="2857708"/>
            <a:ext cx="1120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Verify Code</a:t>
            </a:r>
          </a:p>
        </p:txBody>
      </p:sp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7E032A-C019-D94A-A2AB-44F416843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08" y="1322733"/>
            <a:ext cx="3414855" cy="2036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BC0A5-58F5-0547-808C-0761484B0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1391" y="1322733"/>
            <a:ext cx="4824704" cy="341409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B42878-CA95-7D43-9330-77B0C0B450F4}"/>
              </a:ext>
            </a:extLst>
          </p:cNvPr>
          <p:cNvCxnSpPr/>
          <p:nvPr/>
        </p:nvCxnSpPr>
        <p:spPr>
          <a:xfrm flipV="1">
            <a:off x="2554357" y="1878496"/>
            <a:ext cx="1610139" cy="102373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92AC1223-9417-464C-9319-459846A47D66}"/>
              </a:ext>
            </a:extLst>
          </p:cNvPr>
          <p:cNvSpPr/>
          <p:nvPr/>
        </p:nvSpPr>
        <p:spPr>
          <a:xfrm>
            <a:off x="1351723" y="2047461"/>
            <a:ext cx="506896" cy="327991"/>
          </a:xfrm>
          <a:custGeom>
            <a:avLst/>
            <a:gdLst>
              <a:gd name="connsiteX0" fmla="*/ 238539 w 566531"/>
              <a:gd name="connsiteY0" fmla="*/ 69574 h 496956"/>
              <a:gd name="connsiteX1" fmla="*/ 149087 w 566531"/>
              <a:gd name="connsiteY1" fmla="*/ 59634 h 496956"/>
              <a:gd name="connsiteX2" fmla="*/ 79513 w 566531"/>
              <a:gd name="connsiteY2" fmla="*/ 79513 h 496956"/>
              <a:gd name="connsiteX3" fmla="*/ 49696 w 566531"/>
              <a:gd name="connsiteY3" fmla="*/ 99391 h 496956"/>
              <a:gd name="connsiteX4" fmla="*/ 29818 w 566531"/>
              <a:gd name="connsiteY4" fmla="*/ 129208 h 496956"/>
              <a:gd name="connsiteX5" fmla="*/ 9939 w 566531"/>
              <a:gd name="connsiteY5" fmla="*/ 149087 h 496956"/>
              <a:gd name="connsiteX6" fmla="*/ 0 w 566531"/>
              <a:gd name="connsiteY6" fmla="*/ 178904 h 496956"/>
              <a:gd name="connsiteX7" fmla="*/ 9939 w 566531"/>
              <a:gd name="connsiteY7" fmla="*/ 288234 h 496956"/>
              <a:gd name="connsiteX8" fmla="*/ 39757 w 566531"/>
              <a:gd name="connsiteY8" fmla="*/ 387626 h 496956"/>
              <a:gd name="connsiteX9" fmla="*/ 69574 w 566531"/>
              <a:gd name="connsiteY9" fmla="*/ 447261 h 496956"/>
              <a:gd name="connsiteX10" fmla="*/ 159026 w 566531"/>
              <a:gd name="connsiteY10" fmla="*/ 496956 h 496956"/>
              <a:gd name="connsiteX11" fmla="*/ 337931 w 566531"/>
              <a:gd name="connsiteY11" fmla="*/ 487017 h 496956"/>
              <a:gd name="connsiteX12" fmla="*/ 367748 w 566531"/>
              <a:gd name="connsiteY12" fmla="*/ 477078 h 496956"/>
              <a:gd name="connsiteX13" fmla="*/ 417444 w 566531"/>
              <a:gd name="connsiteY13" fmla="*/ 467139 h 496956"/>
              <a:gd name="connsiteX14" fmla="*/ 467139 w 566531"/>
              <a:gd name="connsiteY14" fmla="*/ 427382 h 496956"/>
              <a:gd name="connsiteX15" fmla="*/ 526774 w 566531"/>
              <a:gd name="connsiteY15" fmla="*/ 377687 h 496956"/>
              <a:gd name="connsiteX16" fmla="*/ 566531 w 566531"/>
              <a:gd name="connsiteY16" fmla="*/ 318052 h 496956"/>
              <a:gd name="connsiteX17" fmla="*/ 556592 w 566531"/>
              <a:gd name="connsiteY17" fmla="*/ 248478 h 496956"/>
              <a:gd name="connsiteX18" fmla="*/ 516835 w 566531"/>
              <a:gd name="connsiteY18" fmla="*/ 208721 h 496956"/>
              <a:gd name="connsiteX19" fmla="*/ 506896 w 566531"/>
              <a:gd name="connsiteY19" fmla="*/ 178904 h 496956"/>
              <a:gd name="connsiteX20" fmla="*/ 417444 w 566531"/>
              <a:gd name="connsiteY20" fmla="*/ 109330 h 496956"/>
              <a:gd name="connsiteX21" fmla="*/ 387626 w 566531"/>
              <a:gd name="connsiteY21" fmla="*/ 89452 h 496956"/>
              <a:gd name="connsiteX22" fmla="*/ 357809 w 566531"/>
              <a:gd name="connsiteY22" fmla="*/ 59634 h 496956"/>
              <a:gd name="connsiteX23" fmla="*/ 298174 w 566531"/>
              <a:gd name="connsiteY23" fmla="*/ 19878 h 496956"/>
              <a:gd name="connsiteX24" fmla="*/ 238539 w 566531"/>
              <a:gd name="connsiteY24" fmla="*/ 0 h 496956"/>
              <a:gd name="connsiteX25" fmla="*/ 159026 w 566531"/>
              <a:gd name="connsiteY25" fmla="*/ 9939 h 496956"/>
              <a:gd name="connsiteX26" fmla="*/ 129209 w 566531"/>
              <a:gd name="connsiteY26" fmla="*/ 19878 h 496956"/>
              <a:gd name="connsiteX27" fmla="*/ 49696 w 566531"/>
              <a:gd name="connsiteY27" fmla="*/ 79513 h 496956"/>
              <a:gd name="connsiteX28" fmla="*/ 19879 w 566531"/>
              <a:gd name="connsiteY28" fmla="*/ 129208 h 49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6531" h="496956">
                <a:moveTo>
                  <a:pt x="238539" y="69574"/>
                </a:moveTo>
                <a:cubicBezTo>
                  <a:pt x="208722" y="66261"/>
                  <a:pt x="179088" y="59634"/>
                  <a:pt x="149087" y="59634"/>
                </a:cubicBezTo>
                <a:cubicBezTo>
                  <a:pt x="136612" y="59634"/>
                  <a:pt x="93570" y="74827"/>
                  <a:pt x="79513" y="79513"/>
                </a:cubicBezTo>
                <a:cubicBezTo>
                  <a:pt x="69574" y="86139"/>
                  <a:pt x="58143" y="90944"/>
                  <a:pt x="49696" y="99391"/>
                </a:cubicBezTo>
                <a:cubicBezTo>
                  <a:pt x="41249" y="107838"/>
                  <a:pt x="37280" y="119880"/>
                  <a:pt x="29818" y="129208"/>
                </a:cubicBezTo>
                <a:cubicBezTo>
                  <a:pt x="23964" y="136526"/>
                  <a:pt x="16565" y="142461"/>
                  <a:pt x="9939" y="149087"/>
                </a:cubicBezTo>
                <a:cubicBezTo>
                  <a:pt x="6626" y="159026"/>
                  <a:pt x="0" y="168427"/>
                  <a:pt x="0" y="178904"/>
                </a:cubicBezTo>
                <a:cubicBezTo>
                  <a:pt x="0" y="215498"/>
                  <a:pt x="5102" y="251961"/>
                  <a:pt x="9939" y="288234"/>
                </a:cubicBezTo>
                <a:cubicBezTo>
                  <a:pt x="13276" y="313263"/>
                  <a:pt x="33483" y="368804"/>
                  <a:pt x="39757" y="387626"/>
                </a:cubicBezTo>
                <a:cubicBezTo>
                  <a:pt x="46846" y="408894"/>
                  <a:pt x="51441" y="431395"/>
                  <a:pt x="69574" y="447261"/>
                </a:cubicBezTo>
                <a:cubicBezTo>
                  <a:pt x="111635" y="484065"/>
                  <a:pt x="118073" y="483305"/>
                  <a:pt x="159026" y="496956"/>
                </a:cubicBezTo>
                <a:cubicBezTo>
                  <a:pt x="218661" y="493643"/>
                  <a:pt x="278473" y="492680"/>
                  <a:pt x="337931" y="487017"/>
                </a:cubicBezTo>
                <a:cubicBezTo>
                  <a:pt x="348360" y="486024"/>
                  <a:pt x="357584" y="479619"/>
                  <a:pt x="367748" y="477078"/>
                </a:cubicBezTo>
                <a:cubicBezTo>
                  <a:pt x="384137" y="472981"/>
                  <a:pt x="400879" y="470452"/>
                  <a:pt x="417444" y="467139"/>
                </a:cubicBezTo>
                <a:cubicBezTo>
                  <a:pt x="509227" y="405950"/>
                  <a:pt x="396320" y="484038"/>
                  <a:pt x="467139" y="427382"/>
                </a:cubicBezTo>
                <a:cubicBezTo>
                  <a:pt x="500922" y="400356"/>
                  <a:pt x="497606" y="415188"/>
                  <a:pt x="526774" y="377687"/>
                </a:cubicBezTo>
                <a:cubicBezTo>
                  <a:pt x="541442" y="358829"/>
                  <a:pt x="566531" y="318052"/>
                  <a:pt x="566531" y="318052"/>
                </a:cubicBezTo>
                <a:cubicBezTo>
                  <a:pt x="563218" y="294861"/>
                  <a:pt x="566286" y="269805"/>
                  <a:pt x="556592" y="248478"/>
                </a:cubicBezTo>
                <a:cubicBezTo>
                  <a:pt x="548837" y="231416"/>
                  <a:pt x="516835" y="208721"/>
                  <a:pt x="516835" y="208721"/>
                </a:cubicBezTo>
                <a:cubicBezTo>
                  <a:pt x="513522" y="198782"/>
                  <a:pt x="512707" y="187621"/>
                  <a:pt x="506896" y="178904"/>
                </a:cubicBezTo>
                <a:cubicBezTo>
                  <a:pt x="488212" y="150878"/>
                  <a:pt x="441137" y="125125"/>
                  <a:pt x="417444" y="109330"/>
                </a:cubicBezTo>
                <a:cubicBezTo>
                  <a:pt x="407505" y="102704"/>
                  <a:pt x="396073" y="97899"/>
                  <a:pt x="387626" y="89452"/>
                </a:cubicBezTo>
                <a:cubicBezTo>
                  <a:pt x="377687" y="79513"/>
                  <a:pt x="368904" y="68264"/>
                  <a:pt x="357809" y="59634"/>
                </a:cubicBezTo>
                <a:cubicBezTo>
                  <a:pt x="338951" y="44967"/>
                  <a:pt x="320839" y="27433"/>
                  <a:pt x="298174" y="19878"/>
                </a:cubicBezTo>
                <a:lnTo>
                  <a:pt x="238539" y="0"/>
                </a:lnTo>
                <a:cubicBezTo>
                  <a:pt x="212035" y="3313"/>
                  <a:pt x="185306" y="5161"/>
                  <a:pt x="159026" y="9939"/>
                </a:cubicBezTo>
                <a:cubicBezTo>
                  <a:pt x="148718" y="11813"/>
                  <a:pt x="137590" y="13592"/>
                  <a:pt x="129209" y="19878"/>
                </a:cubicBezTo>
                <a:cubicBezTo>
                  <a:pt x="37843" y="88403"/>
                  <a:pt x="117060" y="57058"/>
                  <a:pt x="49696" y="79513"/>
                </a:cubicBezTo>
                <a:cubicBezTo>
                  <a:pt x="25709" y="115494"/>
                  <a:pt x="35160" y="98646"/>
                  <a:pt x="19879" y="12920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D6DFB89-8E7F-0B46-8E4D-A84BEC511AD0}"/>
              </a:ext>
            </a:extLst>
          </p:cNvPr>
          <p:cNvSpPr/>
          <p:nvPr/>
        </p:nvSpPr>
        <p:spPr>
          <a:xfrm>
            <a:off x="7070036" y="4408833"/>
            <a:ext cx="612912" cy="327991"/>
          </a:xfrm>
          <a:custGeom>
            <a:avLst/>
            <a:gdLst>
              <a:gd name="connsiteX0" fmla="*/ 238539 w 566531"/>
              <a:gd name="connsiteY0" fmla="*/ 69574 h 496956"/>
              <a:gd name="connsiteX1" fmla="*/ 149087 w 566531"/>
              <a:gd name="connsiteY1" fmla="*/ 59634 h 496956"/>
              <a:gd name="connsiteX2" fmla="*/ 79513 w 566531"/>
              <a:gd name="connsiteY2" fmla="*/ 79513 h 496956"/>
              <a:gd name="connsiteX3" fmla="*/ 49696 w 566531"/>
              <a:gd name="connsiteY3" fmla="*/ 99391 h 496956"/>
              <a:gd name="connsiteX4" fmla="*/ 29818 w 566531"/>
              <a:gd name="connsiteY4" fmla="*/ 129208 h 496956"/>
              <a:gd name="connsiteX5" fmla="*/ 9939 w 566531"/>
              <a:gd name="connsiteY5" fmla="*/ 149087 h 496956"/>
              <a:gd name="connsiteX6" fmla="*/ 0 w 566531"/>
              <a:gd name="connsiteY6" fmla="*/ 178904 h 496956"/>
              <a:gd name="connsiteX7" fmla="*/ 9939 w 566531"/>
              <a:gd name="connsiteY7" fmla="*/ 288234 h 496956"/>
              <a:gd name="connsiteX8" fmla="*/ 39757 w 566531"/>
              <a:gd name="connsiteY8" fmla="*/ 387626 h 496956"/>
              <a:gd name="connsiteX9" fmla="*/ 69574 w 566531"/>
              <a:gd name="connsiteY9" fmla="*/ 447261 h 496956"/>
              <a:gd name="connsiteX10" fmla="*/ 159026 w 566531"/>
              <a:gd name="connsiteY10" fmla="*/ 496956 h 496956"/>
              <a:gd name="connsiteX11" fmla="*/ 337931 w 566531"/>
              <a:gd name="connsiteY11" fmla="*/ 487017 h 496956"/>
              <a:gd name="connsiteX12" fmla="*/ 367748 w 566531"/>
              <a:gd name="connsiteY12" fmla="*/ 477078 h 496956"/>
              <a:gd name="connsiteX13" fmla="*/ 417444 w 566531"/>
              <a:gd name="connsiteY13" fmla="*/ 467139 h 496956"/>
              <a:gd name="connsiteX14" fmla="*/ 467139 w 566531"/>
              <a:gd name="connsiteY14" fmla="*/ 427382 h 496956"/>
              <a:gd name="connsiteX15" fmla="*/ 526774 w 566531"/>
              <a:gd name="connsiteY15" fmla="*/ 377687 h 496956"/>
              <a:gd name="connsiteX16" fmla="*/ 566531 w 566531"/>
              <a:gd name="connsiteY16" fmla="*/ 318052 h 496956"/>
              <a:gd name="connsiteX17" fmla="*/ 556592 w 566531"/>
              <a:gd name="connsiteY17" fmla="*/ 248478 h 496956"/>
              <a:gd name="connsiteX18" fmla="*/ 516835 w 566531"/>
              <a:gd name="connsiteY18" fmla="*/ 208721 h 496956"/>
              <a:gd name="connsiteX19" fmla="*/ 506896 w 566531"/>
              <a:gd name="connsiteY19" fmla="*/ 178904 h 496956"/>
              <a:gd name="connsiteX20" fmla="*/ 417444 w 566531"/>
              <a:gd name="connsiteY20" fmla="*/ 109330 h 496956"/>
              <a:gd name="connsiteX21" fmla="*/ 387626 w 566531"/>
              <a:gd name="connsiteY21" fmla="*/ 89452 h 496956"/>
              <a:gd name="connsiteX22" fmla="*/ 357809 w 566531"/>
              <a:gd name="connsiteY22" fmla="*/ 59634 h 496956"/>
              <a:gd name="connsiteX23" fmla="*/ 298174 w 566531"/>
              <a:gd name="connsiteY23" fmla="*/ 19878 h 496956"/>
              <a:gd name="connsiteX24" fmla="*/ 238539 w 566531"/>
              <a:gd name="connsiteY24" fmla="*/ 0 h 496956"/>
              <a:gd name="connsiteX25" fmla="*/ 159026 w 566531"/>
              <a:gd name="connsiteY25" fmla="*/ 9939 h 496956"/>
              <a:gd name="connsiteX26" fmla="*/ 129209 w 566531"/>
              <a:gd name="connsiteY26" fmla="*/ 19878 h 496956"/>
              <a:gd name="connsiteX27" fmla="*/ 49696 w 566531"/>
              <a:gd name="connsiteY27" fmla="*/ 79513 h 496956"/>
              <a:gd name="connsiteX28" fmla="*/ 19879 w 566531"/>
              <a:gd name="connsiteY28" fmla="*/ 129208 h 49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6531" h="496956">
                <a:moveTo>
                  <a:pt x="238539" y="69574"/>
                </a:moveTo>
                <a:cubicBezTo>
                  <a:pt x="208722" y="66261"/>
                  <a:pt x="179088" y="59634"/>
                  <a:pt x="149087" y="59634"/>
                </a:cubicBezTo>
                <a:cubicBezTo>
                  <a:pt x="136612" y="59634"/>
                  <a:pt x="93570" y="74827"/>
                  <a:pt x="79513" y="79513"/>
                </a:cubicBezTo>
                <a:cubicBezTo>
                  <a:pt x="69574" y="86139"/>
                  <a:pt x="58143" y="90944"/>
                  <a:pt x="49696" y="99391"/>
                </a:cubicBezTo>
                <a:cubicBezTo>
                  <a:pt x="41249" y="107838"/>
                  <a:pt x="37280" y="119880"/>
                  <a:pt x="29818" y="129208"/>
                </a:cubicBezTo>
                <a:cubicBezTo>
                  <a:pt x="23964" y="136526"/>
                  <a:pt x="16565" y="142461"/>
                  <a:pt x="9939" y="149087"/>
                </a:cubicBezTo>
                <a:cubicBezTo>
                  <a:pt x="6626" y="159026"/>
                  <a:pt x="0" y="168427"/>
                  <a:pt x="0" y="178904"/>
                </a:cubicBezTo>
                <a:cubicBezTo>
                  <a:pt x="0" y="215498"/>
                  <a:pt x="5102" y="251961"/>
                  <a:pt x="9939" y="288234"/>
                </a:cubicBezTo>
                <a:cubicBezTo>
                  <a:pt x="13276" y="313263"/>
                  <a:pt x="33483" y="368804"/>
                  <a:pt x="39757" y="387626"/>
                </a:cubicBezTo>
                <a:cubicBezTo>
                  <a:pt x="46846" y="408894"/>
                  <a:pt x="51441" y="431395"/>
                  <a:pt x="69574" y="447261"/>
                </a:cubicBezTo>
                <a:cubicBezTo>
                  <a:pt x="111635" y="484065"/>
                  <a:pt x="118073" y="483305"/>
                  <a:pt x="159026" y="496956"/>
                </a:cubicBezTo>
                <a:cubicBezTo>
                  <a:pt x="218661" y="493643"/>
                  <a:pt x="278473" y="492680"/>
                  <a:pt x="337931" y="487017"/>
                </a:cubicBezTo>
                <a:cubicBezTo>
                  <a:pt x="348360" y="486024"/>
                  <a:pt x="357584" y="479619"/>
                  <a:pt x="367748" y="477078"/>
                </a:cubicBezTo>
                <a:cubicBezTo>
                  <a:pt x="384137" y="472981"/>
                  <a:pt x="400879" y="470452"/>
                  <a:pt x="417444" y="467139"/>
                </a:cubicBezTo>
                <a:cubicBezTo>
                  <a:pt x="509227" y="405950"/>
                  <a:pt x="396320" y="484038"/>
                  <a:pt x="467139" y="427382"/>
                </a:cubicBezTo>
                <a:cubicBezTo>
                  <a:pt x="500922" y="400356"/>
                  <a:pt x="497606" y="415188"/>
                  <a:pt x="526774" y="377687"/>
                </a:cubicBezTo>
                <a:cubicBezTo>
                  <a:pt x="541442" y="358829"/>
                  <a:pt x="566531" y="318052"/>
                  <a:pt x="566531" y="318052"/>
                </a:cubicBezTo>
                <a:cubicBezTo>
                  <a:pt x="563218" y="294861"/>
                  <a:pt x="566286" y="269805"/>
                  <a:pt x="556592" y="248478"/>
                </a:cubicBezTo>
                <a:cubicBezTo>
                  <a:pt x="548837" y="231416"/>
                  <a:pt x="516835" y="208721"/>
                  <a:pt x="516835" y="208721"/>
                </a:cubicBezTo>
                <a:cubicBezTo>
                  <a:pt x="513522" y="198782"/>
                  <a:pt x="512707" y="187621"/>
                  <a:pt x="506896" y="178904"/>
                </a:cubicBezTo>
                <a:cubicBezTo>
                  <a:pt x="488212" y="150878"/>
                  <a:pt x="441137" y="125125"/>
                  <a:pt x="417444" y="109330"/>
                </a:cubicBezTo>
                <a:cubicBezTo>
                  <a:pt x="407505" y="102704"/>
                  <a:pt x="396073" y="97899"/>
                  <a:pt x="387626" y="89452"/>
                </a:cubicBezTo>
                <a:cubicBezTo>
                  <a:pt x="377687" y="79513"/>
                  <a:pt x="368904" y="68264"/>
                  <a:pt x="357809" y="59634"/>
                </a:cubicBezTo>
                <a:cubicBezTo>
                  <a:pt x="338951" y="44967"/>
                  <a:pt x="320839" y="27433"/>
                  <a:pt x="298174" y="19878"/>
                </a:cubicBezTo>
                <a:lnTo>
                  <a:pt x="238539" y="0"/>
                </a:lnTo>
                <a:cubicBezTo>
                  <a:pt x="212035" y="3313"/>
                  <a:pt x="185306" y="5161"/>
                  <a:pt x="159026" y="9939"/>
                </a:cubicBezTo>
                <a:cubicBezTo>
                  <a:pt x="148718" y="11813"/>
                  <a:pt x="137590" y="13592"/>
                  <a:pt x="129209" y="19878"/>
                </a:cubicBezTo>
                <a:cubicBezTo>
                  <a:pt x="37843" y="88403"/>
                  <a:pt x="117060" y="57058"/>
                  <a:pt x="49696" y="79513"/>
                </a:cubicBezTo>
                <a:cubicBezTo>
                  <a:pt x="25709" y="115494"/>
                  <a:pt x="35160" y="98646"/>
                  <a:pt x="19879" y="12920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1E987A-5B45-2C4D-9ED1-7D519CE5F413}"/>
              </a:ext>
            </a:extLst>
          </p:cNvPr>
          <p:cNvSpPr txBox="1"/>
          <p:nvPr/>
        </p:nvSpPr>
        <p:spPr>
          <a:xfrm>
            <a:off x="3318592" y="259087"/>
            <a:ext cx="312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The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34441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27AEC-2C99-B14B-A580-E78CB02DE5FF}"/>
              </a:ext>
            </a:extLst>
          </p:cNvPr>
          <p:cNvSpPr txBox="1"/>
          <p:nvPr/>
        </p:nvSpPr>
        <p:spPr>
          <a:xfrm>
            <a:off x="2593036" y="259087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The Message Window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F3B80-46F7-2940-BB70-A17FB237C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63" y="3060396"/>
            <a:ext cx="5327374" cy="1749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A2504A-17A6-E14A-95B5-1A06F80383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916"/>
          <a:stretch/>
        </p:blipFill>
        <p:spPr>
          <a:xfrm>
            <a:off x="5624839" y="2042239"/>
            <a:ext cx="3410586" cy="19209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FD8005-8E44-174F-94EF-B214A8E77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63" y="939325"/>
            <a:ext cx="5327374" cy="8949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3B815-4EAD-2442-96E8-31A3D7946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63" y="2002580"/>
            <a:ext cx="5327374" cy="90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08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CA9862-C594-F449-B1F6-407C8704F68B}"/>
              </a:ext>
            </a:extLst>
          </p:cNvPr>
          <p:cNvSpPr txBox="1"/>
          <p:nvPr/>
        </p:nvSpPr>
        <p:spPr>
          <a:xfrm>
            <a:off x="2357104" y="378357"/>
            <a:ext cx="3602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are Functions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0A3D32-B7E7-7A46-8F4F-8F945BAA1212}"/>
              </a:ext>
            </a:extLst>
          </p:cNvPr>
          <p:cNvSpPr txBox="1"/>
          <p:nvPr/>
        </p:nvSpPr>
        <p:spPr>
          <a:xfrm>
            <a:off x="1103243" y="1818861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FF00"/>
                </a:solidFill>
              </a:rPr>
              <a:t>Functions are actions 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82F33-A1F6-F348-8D0B-69403DCDC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407" y="1185077"/>
            <a:ext cx="1621965" cy="2006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776B1C-99EF-4940-8FCD-9F9E22F920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842" y="2402784"/>
            <a:ext cx="2233820" cy="22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9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1878361" y="308512"/>
            <a:ext cx="5381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does a Function look like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15BCE-D940-3944-B5F5-CD34A637AC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5"/>
          <a:stretch/>
        </p:blipFill>
        <p:spPr>
          <a:xfrm>
            <a:off x="1699591" y="2087217"/>
            <a:ext cx="6202017" cy="14814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F5C065-7930-D84A-8FB9-7CB9F968EFCD}"/>
              </a:ext>
            </a:extLst>
          </p:cNvPr>
          <p:cNvCxnSpPr/>
          <p:nvPr/>
        </p:nvCxnSpPr>
        <p:spPr>
          <a:xfrm>
            <a:off x="1948070" y="1550504"/>
            <a:ext cx="0" cy="57647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D3AB34-BA5C-8940-A2D4-ACAF33A08332}"/>
              </a:ext>
            </a:extLst>
          </p:cNvPr>
          <p:cNvSpPr txBox="1"/>
          <p:nvPr/>
        </p:nvSpPr>
        <p:spPr>
          <a:xfrm>
            <a:off x="1393270" y="1259892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Return type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994E0F-9C14-1340-B2D4-F783193864E9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2965174" y="1319012"/>
            <a:ext cx="0" cy="8212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9E05A0-0934-D447-B71C-213E3D04E2ED}"/>
              </a:ext>
            </a:extLst>
          </p:cNvPr>
          <p:cNvSpPr txBox="1"/>
          <p:nvPr/>
        </p:nvSpPr>
        <p:spPr>
          <a:xfrm>
            <a:off x="2633993" y="1011235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CF684-9773-4B4B-9F72-C15E2C93726A}"/>
              </a:ext>
            </a:extLst>
          </p:cNvPr>
          <p:cNvCxnSpPr>
            <a:cxnSpLocks/>
          </p:cNvCxnSpPr>
          <p:nvPr/>
        </p:nvCxnSpPr>
        <p:spPr>
          <a:xfrm flipH="1">
            <a:off x="3296354" y="1347769"/>
            <a:ext cx="866286" cy="87859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7DD0F0D-8D0B-094F-AE1F-49E0E131A696}"/>
              </a:ext>
            </a:extLst>
          </p:cNvPr>
          <p:cNvSpPr txBox="1"/>
          <p:nvPr/>
        </p:nvSpPr>
        <p:spPr>
          <a:xfrm>
            <a:off x="3939019" y="1039992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Receive values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258B89-59D6-6A47-B6FB-99114619DFC8}"/>
              </a:ext>
            </a:extLst>
          </p:cNvPr>
          <p:cNvCxnSpPr>
            <a:cxnSpLocks/>
          </p:cNvCxnSpPr>
          <p:nvPr/>
        </p:nvCxnSpPr>
        <p:spPr>
          <a:xfrm flipH="1">
            <a:off x="3697357" y="1850363"/>
            <a:ext cx="1351262" cy="376002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3FDD3BE-6BC8-B249-8CCF-534EFA61EF58}"/>
              </a:ext>
            </a:extLst>
          </p:cNvPr>
          <p:cNvSpPr txBox="1"/>
          <p:nvPr/>
        </p:nvSpPr>
        <p:spPr>
          <a:xfrm>
            <a:off x="4493819" y="1559751"/>
            <a:ext cx="1439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Start of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344EBD6-D907-A94F-BA58-7EA0D4214A3D}"/>
              </a:ext>
            </a:extLst>
          </p:cNvPr>
          <p:cNvCxnSpPr>
            <a:cxnSpLocks/>
          </p:cNvCxnSpPr>
          <p:nvPr/>
        </p:nvCxnSpPr>
        <p:spPr>
          <a:xfrm flipH="1" flipV="1">
            <a:off x="1878361" y="3359426"/>
            <a:ext cx="1179308" cy="711657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A04DB9-938F-0D41-876B-63FE9CF7E1E1}"/>
              </a:ext>
            </a:extLst>
          </p:cNvPr>
          <p:cNvSpPr txBox="1"/>
          <p:nvPr/>
        </p:nvSpPr>
        <p:spPr>
          <a:xfrm>
            <a:off x="2829420" y="4088248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End of function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2F4B127-8AD5-4444-A4DA-10DDC14F5916}"/>
              </a:ext>
            </a:extLst>
          </p:cNvPr>
          <p:cNvCxnSpPr>
            <a:cxnSpLocks/>
          </p:cNvCxnSpPr>
          <p:nvPr/>
        </p:nvCxnSpPr>
        <p:spPr>
          <a:xfrm flipH="1" flipV="1">
            <a:off x="3697358" y="2773018"/>
            <a:ext cx="1351261" cy="747678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8D6F821-58E0-5F4A-9874-27023789CBCE}"/>
              </a:ext>
            </a:extLst>
          </p:cNvPr>
          <p:cNvSpPr txBox="1"/>
          <p:nvPr/>
        </p:nvSpPr>
        <p:spPr>
          <a:xfrm>
            <a:off x="4626800" y="352069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2466651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51787" y="309452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Making Toast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17962C-C4F2-E14C-9623-D9E612F7C0CB}"/>
              </a:ext>
            </a:extLst>
          </p:cNvPr>
          <p:cNvSpPr txBox="1"/>
          <p:nvPr/>
        </p:nvSpPr>
        <p:spPr>
          <a:xfrm>
            <a:off x="2395330" y="1828800"/>
            <a:ext cx="4458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makeToast () {</a:t>
            </a: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Write steps to make toast</a:t>
            </a:r>
          </a:p>
          <a:p>
            <a:endParaRPr lang="en-US" sz="1800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F617E-AE99-7542-88CD-16C5EBA18876}"/>
              </a:ext>
            </a:extLst>
          </p:cNvPr>
          <p:cNvSpPr txBox="1"/>
          <p:nvPr/>
        </p:nvSpPr>
        <p:spPr>
          <a:xfrm>
            <a:off x="2215794" y="3806687"/>
            <a:ext cx="4817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FF00"/>
                </a:solidFill>
              </a:rPr>
              <a:t>How many slices will this function make?</a:t>
            </a:r>
          </a:p>
          <a:p>
            <a:r>
              <a:rPr lang="en-US" sz="2000">
                <a:solidFill>
                  <a:srgbClr val="FFFF00"/>
                </a:solidFill>
              </a:rPr>
              <a:t>Will it be well done, medium or light ?</a:t>
            </a:r>
          </a:p>
        </p:txBody>
      </p:sp>
    </p:spTree>
    <p:extLst>
      <p:ext uri="{BB962C8B-B14F-4D97-AF65-F5344CB8AC3E}">
        <p14:creationId xmlns:p14="http://schemas.microsoft.com/office/powerpoint/2010/main" val="239410812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26753</TotalTime>
  <Words>571</Words>
  <Application>Microsoft Macintosh PowerPoint</Application>
  <PresentationFormat>On-screen Show (16:9)</PresentationFormat>
  <Paragraphs>153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Roboto</vt:lpstr>
      <vt:lpstr>Arial</vt:lpstr>
      <vt:lpstr>American Typewriter</vt:lpstr>
      <vt:lpstr>Courier New</vt:lpstr>
      <vt:lpstr>Material</vt:lpstr>
      <vt:lpstr>YTP Arduino – Lesson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138</cp:revision>
  <cp:lastPrinted>2018-03-16T02:25:33Z</cp:lastPrinted>
  <dcterms:modified xsi:type="dcterms:W3CDTF">2018-08-24T13:28:12Z</dcterms:modified>
</cp:coreProperties>
</file>